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Outfit Black"/>
      <p:bold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Palanquin Dark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regular.fntdata"/><Relationship Id="rId20" Type="http://schemas.openxmlformats.org/officeDocument/2006/relationships/slide" Target="slides/slide16.xml"/><Relationship Id="rId41" Type="http://schemas.openxmlformats.org/officeDocument/2006/relationships/font" Target="fonts/PalanquinDark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OutfitBlack-bold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66c4ad2f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66c4ad2f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b4d88e7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e1b4d88e7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66c4ad2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66c4ad2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66c4ad2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66c4ad2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6c4ad2f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6c4ad2f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66c4ad2f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466c4ad2f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66c4ad2f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66c4ad2f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66c4ad2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66c4ad2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66c4ad2f8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66c4ad2f8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66c4ad2f8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66c4ad2f8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6c4ad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66c4ad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66c4ad2f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66c4ad2f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466c4ad2f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466c4ad2f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66c4ad2f8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66c4ad2f8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66c4ad2f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466c4ad2f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1b4d88e7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1b4d88e7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66c4ad2f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66c4ad2f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66c4ad2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66c4ad2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466c4ad2f8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466c4ad2f8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466c4ad2f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466c4ad2f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66c4ad2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66c4ad2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c4ad2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c4ad2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466c4ad2f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466c4ad2f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c4ad2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c4ad2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c4ad2f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c4ad2f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6c4ad2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6c4ad2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6c4ad2f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6c4ad2f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b4d88e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b4d88e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6c4ad2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6c4ad2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</a:t>
            </a:r>
            <a:r>
              <a:rPr lang="en"/>
              <a:t>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54174" r="0" t="0"/>
          <a:stretch/>
        </p:blipFill>
        <p:spPr>
          <a:xfrm>
            <a:off x="4953777" y="0"/>
            <a:ext cx="41902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49786" t="0"/>
          <a:stretch/>
        </p:blipFill>
        <p:spPr>
          <a:xfrm>
            <a:off x="-704650" y="0"/>
            <a:ext cx="459157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5637675" y="3663700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1_1_1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flipH="1">
            <a:off x="739650" y="23551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 flipH="1">
            <a:off x="827275" y="953538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 flipH="1">
            <a:off x="739650" y="3658975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49166" r="0" t="0"/>
          <a:stretch/>
        </p:blipFill>
        <p:spPr>
          <a:xfrm>
            <a:off x="4884221" y="13"/>
            <a:ext cx="46482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69491" r="0" t="0"/>
          <a:stretch/>
        </p:blipFill>
        <p:spPr>
          <a:xfrm>
            <a:off x="6354352" y="0"/>
            <a:ext cx="2789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153225" y="1250800"/>
            <a:ext cx="426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153225" y="463800"/>
            <a:ext cx="42684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827275" y="640325"/>
            <a:ext cx="3054000" cy="38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20000" y="1250800"/>
            <a:ext cx="39636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63800"/>
            <a:ext cx="3963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5266487" y="637200"/>
            <a:ext cx="3054000" cy="381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81343" t="68740"/>
          <a:stretch/>
        </p:blipFill>
        <p:spPr>
          <a:xfrm>
            <a:off x="0" y="3535674"/>
            <a:ext cx="1705902" cy="16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425" y="-239625"/>
            <a:ext cx="9798748" cy="55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57100" y="140162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900" y="-187275"/>
            <a:ext cx="9809848" cy="5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25075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825075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530120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3530120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235166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6235166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825075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3530120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6235166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575" y="-134550"/>
            <a:ext cx="9543501" cy="5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869152" y="1591250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1869150" y="2068209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1869152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1869150" y="35950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5809400" y="1591275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5809400" y="20682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7" type="subTitle"/>
          </p:nvPr>
        </p:nvSpPr>
        <p:spPr>
          <a:xfrm>
            <a:off x="5809400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8" type="subTitle"/>
          </p:nvPr>
        </p:nvSpPr>
        <p:spPr>
          <a:xfrm>
            <a:off x="5809400" y="3595028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4606" r="0" t="0"/>
          <a:stretch/>
        </p:blipFill>
        <p:spPr>
          <a:xfrm>
            <a:off x="5907622" y="0"/>
            <a:ext cx="3236398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2375" y="2135225"/>
            <a:ext cx="4845900" cy="16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2375" y="4172050"/>
            <a:ext cx="484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0" l="68822" r="0" t="0"/>
          <a:stretch/>
        </p:blipFill>
        <p:spPr>
          <a:xfrm>
            <a:off x="6293102" y="0"/>
            <a:ext cx="28508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9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5668750" y="3563835"/>
            <a:ext cx="26481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566875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21826" l="79527" r="0" t="0"/>
          <a:stretch/>
        </p:blipFill>
        <p:spPr>
          <a:xfrm>
            <a:off x="7452325" y="-249675"/>
            <a:ext cx="1872026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hasCustomPrompt="1"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0" l="76414" r="0" t="0"/>
          <a:stretch/>
        </p:blipFill>
        <p:spPr>
          <a:xfrm>
            <a:off x="6987326" y="0"/>
            <a:ext cx="2156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17825" y="1346390"/>
            <a:ext cx="3849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717825" y="2441243"/>
            <a:ext cx="3849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/>
        </p:nvSpPr>
        <p:spPr>
          <a:xfrm>
            <a:off x="717825" y="3530904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49949" r="0" t="0"/>
          <a:stretch/>
        </p:blipFill>
        <p:spPr>
          <a:xfrm>
            <a:off x="4567424" y="0"/>
            <a:ext cx="4576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60971" t="36366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401575"/>
            <a:ext cx="2788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>
            <a:off x="7525527" y="0"/>
            <a:ext cx="1618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638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250800"/>
            <a:ext cx="7701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21200" y="3410212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721200" y="4197212"/>
            <a:ext cx="77016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00675" y="2398589"/>
            <a:ext cx="27906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0675" y="1670017"/>
            <a:ext cx="2790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0400" y="2500924"/>
            <a:ext cx="490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120400" y="1365548"/>
            <a:ext cx="49032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Cho, 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Denq, Christopher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Nelson, Reid (Jackson)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9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69575" y="1374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PROBLEM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08" name="Google Shape;308;p38"/>
          <p:cNvSpPr txBox="1"/>
          <p:nvPr>
            <p:ph idx="4294967295" type="subTitle"/>
          </p:nvPr>
        </p:nvSpPr>
        <p:spPr>
          <a:xfrm flipH="1">
            <a:off x="3697925" y="1449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</a:rPr>
              <a:t>Generative AI makes it easy to deepfake.</a:t>
            </a:r>
            <a:endParaRPr sz="1900">
              <a:solidFill>
                <a:srgbClr val="9E9E9E"/>
              </a:solidFill>
            </a:endParaRPr>
          </a:p>
        </p:txBody>
      </p:sp>
      <p:cxnSp>
        <p:nvCxnSpPr>
          <p:cNvPr id="309" name="Google Shape;309;p38"/>
          <p:cNvCxnSpPr/>
          <p:nvPr/>
        </p:nvCxnSpPr>
        <p:spPr>
          <a:xfrm>
            <a:off x="974650" y="2006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8"/>
          <p:cNvSpPr txBox="1"/>
          <p:nvPr>
            <p:ph type="title"/>
          </p:nvPr>
        </p:nvSpPr>
        <p:spPr>
          <a:xfrm>
            <a:off x="865975" y="28223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1" name="Google Shape;311;p38"/>
          <p:cNvSpPr txBox="1"/>
          <p:nvPr>
            <p:ph idx="4294967295" type="subTitle"/>
          </p:nvPr>
        </p:nvSpPr>
        <p:spPr>
          <a:xfrm flipH="1">
            <a:off x="3694325" y="28970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make a deepfake detector.</a:t>
            </a:r>
            <a:endParaRPr sz="1900"/>
          </a:p>
        </p:txBody>
      </p:sp>
      <p:cxnSp>
        <p:nvCxnSpPr>
          <p:cNvPr id="312" name="Google Shape;312;p38"/>
          <p:cNvCxnSpPr/>
          <p:nvPr/>
        </p:nvCxnSpPr>
        <p:spPr>
          <a:xfrm>
            <a:off x="971050" y="34544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</a:t>
            </a:r>
            <a:endParaRPr sz="4300"/>
          </a:p>
        </p:txBody>
      </p:sp>
      <p:sp>
        <p:nvSpPr>
          <p:cNvPr id="318" name="Google Shape;318;p39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19" name="Google Shape;319;p39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1582801" y="3423250"/>
            <a:ext cx="2638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“OpenForensics”  dataset from Computer Vision Paper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/>
        </p:nvSpPr>
        <p:spPr>
          <a:xfrm>
            <a:off x="1582801" y="3423250"/>
            <a:ext cx="2638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 dataset from Computer Vision Paper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1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36" name="Google Shape;336;p41"/>
          <p:cNvCxnSpPr>
            <a:endCxn id="335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1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1582801" y="3423250"/>
            <a:ext cx="2638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 dataset from Computer Vision Paper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47" name="Google Shape;347;p42"/>
          <p:cNvCxnSpPr>
            <a:endCxn id="346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2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5 CNNs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51" name="Google Shape;351;p42"/>
          <p:cNvCxnSpPr>
            <a:endCxn id="350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2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/>
        </p:nvSpPr>
        <p:spPr>
          <a:xfrm>
            <a:off x="1582801" y="3423250"/>
            <a:ext cx="2638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 dataset from Computer Vision Paper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2" name="Google Shape;362;p43"/>
          <p:cNvCxnSpPr>
            <a:endCxn id="361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3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Trained 5 CNNs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6" name="Google Shape;366;p43"/>
          <p:cNvCxnSpPr>
            <a:endCxn id="365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3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8" name="Google Shape;368;p43"/>
          <p:cNvSpPr txBox="1"/>
          <p:nvPr/>
        </p:nvSpPr>
        <p:spPr>
          <a:xfrm>
            <a:off x="3838631" y="1044338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Aggregate results: “out-of-box” solution!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3084858" y="104433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04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0" name="Google Shape;370;p43"/>
          <p:cNvCxnSpPr>
            <a:endCxn id="369" idx="1"/>
          </p:cNvCxnSpPr>
          <p:nvPr/>
        </p:nvCxnSpPr>
        <p:spPr>
          <a:xfrm rot="-5400000">
            <a:off x="2650008" y="140253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43"/>
          <p:cNvSpPr txBox="1"/>
          <p:nvPr/>
        </p:nvSpPr>
        <p:spPr>
          <a:xfrm>
            <a:off x="6442925" y="104431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RESULT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/>
        </p:nvSpPr>
        <p:spPr>
          <a:xfrm>
            <a:off x="722375" y="2472463"/>
            <a:ext cx="4845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827275" y="10738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8" name="Google Shape;378;p44"/>
          <p:cNvCxnSpPr/>
          <p:nvPr/>
        </p:nvCxnSpPr>
        <p:spPr>
          <a:xfrm>
            <a:off x="827275" y="3418825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MODELS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1581182" y="2775622"/>
            <a:ext cx="1457700" cy="5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Sequential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5" name="Google Shape;385;p45"/>
          <p:cNvCxnSpPr>
            <a:stCxn id="383" idx="2"/>
            <a:endCxn id="384" idx="0"/>
          </p:cNvCxnSpPr>
          <p:nvPr/>
        </p:nvCxnSpPr>
        <p:spPr>
          <a:xfrm rot="5400000">
            <a:off x="3237150" y="1440725"/>
            <a:ext cx="407700" cy="22620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MODELS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1581182" y="2775622"/>
            <a:ext cx="14577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Sequential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6" name="Google Shape;396;p47"/>
          <p:cNvSpPr/>
          <p:nvPr/>
        </p:nvSpPr>
        <p:spPr>
          <a:xfrm>
            <a:off x="3845103" y="2775622"/>
            <a:ext cx="1453800" cy="5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_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97" name="Google Shape;397;p47"/>
          <p:cNvCxnSpPr>
            <a:stCxn id="394" idx="2"/>
            <a:endCxn id="395" idx="0"/>
          </p:cNvCxnSpPr>
          <p:nvPr/>
        </p:nvCxnSpPr>
        <p:spPr>
          <a:xfrm rot="5400000">
            <a:off x="3237150" y="1440725"/>
            <a:ext cx="407700" cy="22620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7"/>
          <p:cNvCxnSpPr>
            <a:stCxn id="394" idx="2"/>
            <a:endCxn id="396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30"/>
          <p:cNvGrpSpPr/>
          <p:nvPr/>
        </p:nvGrpSpPr>
        <p:grpSpPr>
          <a:xfrm>
            <a:off x="1494492" y="2973720"/>
            <a:ext cx="340168" cy="340168"/>
            <a:chOff x="5648375" y="238125"/>
            <a:chExt cx="483125" cy="483125"/>
          </a:xfrm>
        </p:grpSpPr>
        <p:sp>
          <p:nvSpPr>
            <p:cNvPr id="165" name="Google Shape;165;p30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MODELS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1581182" y="2775622"/>
            <a:ext cx="14577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Sequential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3845103" y="2775622"/>
            <a:ext cx="14538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_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6105124" y="2775622"/>
            <a:ext cx="1457700" cy="50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ElasticNet</a:t>
            </a:r>
            <a:endParaRPr sz="19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411" name="Google Shape;411;p49"/>
          <p:cNvCxnSpPr>
            <a:stCxn id="407" idx="2"/>
            <a:endCxn id="408" idx="0"/>
          </p:cNvCxnSpPr>
          <p:nvPr/>
        </p:nvCxnSpPr>
        <p:spPr>
          <a:xfrm rot="5400000">
            <a:off x="3237150" y="1440725"/>
            <a:ext cx="407700" cy="22620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49"/>
          <p:cNvCxnSpPr>
            <a:stCxn id="407" idx="2"/>
            <a:endCxn id="409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9"/>
          <p:cNvCxnSpPr>
            <a:stCxn id="407" idx="2"/>
            <a:endCxn id="410" idx="0"/>
          </p:cNvCxnSpPr>
          <p:nvPr/>
        </p:nvCxnSpPr>
        <p:spPr>
          <a:xfrm flipH="1" rot="-5400000">
            <a:off x="5499150" y="1440725"/>
            <a:ext cx="407700" cy="22620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CONCLUSION</a:t>
            </a:r>
            <a:endParaRPr sz="4300"/>
          </a:p>
        </p:txBody>
      </p:sp>
      <p:sp>
        <p:nvSpPr>
          <p:cNvPr id="423" name="Google Shape;423;p51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24" name="Google Shape;424;p51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Baseline</a:t>
            </a:r>
            <a:endParaRPr sz="2900"/>
          </a:p>
        </p:txBody>
      </p:sp>
      <p:sp>
        <p:nvSpPr>
          <p:cNvPr id="430" name="Google Shape;430;p52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31" name="Google Shape;431;p52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2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Baseline</a:t>
            </a:r>
            <a:endParaRPr sz="2900"/>
          </a:p>
        </p:txBody>
      </p:sp>
      <p:sp>
        <p:nvSpPr>
          <p:cNvPr id="438" name="Google Shape;438;p5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39" name="Google Shape;439;p53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40" name="Google Shape;440;p5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ElasticNetV2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41" name="Google Shape;441;p53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3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53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44" name="Google Shape;444;p53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3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3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53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Baseline</a:t>
            </a:r>
            <a:endParaRPr sz="2900"/>
          </a:p>
        </p:txBody>
      </p:sp>
      <p:sp>
        <p:nvSpPr>
          <p:cNvPr id="453" name="Google Shape;453;p54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54" name="Google Shape;454;p54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55" name="Google Shape;455;p54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56" name="Google Shape;456;p54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57" name="Google Shape;457;p54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ElasticNetV2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&lt;input features&gt;</a:t>
            </a:r>
            <a:endParaRPr/>
          </a:p>
        </p:txBody>
      </p:sp>
      <p:sp>
        <p:nvSpPr>
          <p:cNvPr id="458" name="Google Shape;458;p54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4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4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54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62" name="Google Shape;462;p54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4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4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4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54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71" name="Google Shape;471;p54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4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54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idx="4" type="subTitle"/>
          </p:nvPr>
        </p:nvSpPr>
        <p:spPr>
          <a:xfrm>
            <a:off x="825075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Gordon Ramsay etc</a:t>
            </a:r>
            <a:endParaRPr/>
          </a:p>
        </p:txBody>
      </p:sp>
      <p:sp>
        <p:nvSpPr>
          <p:cNvPr id="480" name="Google Shape;480;p5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481" name="Google Shape;481;p55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cxnSp>
        <p:nvCxnSpPr>
          <p:cNvPr id="482" name="Google Shape;482;p55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3" name="Google Shape;483;p55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484" name="Google Shape;484;p55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5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5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5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 txBox="1"/>
          <p:nvPr>
            <p:ph idx="4" type="subTitle"/>
          </p:nvPr>
        </p:nvSpPr>
        <p:spPr>
          <a:xfrm>
            <a:off x="825075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Gordon Ramsay etc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493" name="Google Shape;493;p5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494" name="Google Shape;494;p56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495" name="Google Shape;495;p56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6" name="Google Shape;496;p56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497" name="Google Shape;497;p56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56"/>
          <p:cNvSpPr txBox="1"/>
          <p:nvPr>
            <p:ph idx="4" type="subTitle"/>
          </p:nvPr>
        </p:nvSpPr>
        <p:spPr>
          <a:xfrm>
            <a:off x="825075" y="2772200"/>
            <a:ext cx="6287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 lamb sauce?</a:t>
            </a:r>
            <a:endParaRPr/>
          </a:p>
        </p:txBody>
      </p:sp>
      <p:sp>
        <p:nvSpPr>
          <p:cNvPr id="502" name="Google Shape;502;p56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/>
          <p:nvPr>
            <p:ph idx="4" type="subTitle"/>
          </p:nvPr>
        </p:nvSpPr>
        <p:spPr>
          <a:xfrm>
            <a:off x="825075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Gordon Ramsay etc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08" name="Google Shape;508;p57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09" name="Google Shape;509;p57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510" name="Google Shape;510;p57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1" name="Google Shape;511;p57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12" name="Google Shape;512;p57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7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7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7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57"/>
          <p:cNvSpPr txBox="1"/>
          <p:nvPr>
            <p:ph idx="4" type="subTitle"/>
          </p:nvPr>
        </p:nvSpPr>
        <p:spPr>
          <a:xfrm>
            <a:off x="825075" y="2772189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Where the lamb sauce?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17" name="Google Shape;517;p57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UNCERTAINTIES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18" name="Google Shape;518;p57"/>
          <p:cNvSpPr txBox="1"/>
          <p:nvPr>
            <p:ph idx="4" type="subTitle"/>
          </p:nvPr>
        </p:nvSpPr>
        <p:spPr>
          <a:xfrm>
            <a:off x="825075" y="3787225"/>
            <a:ext cx="56478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Better computer</a:t>
            </a:r>
            <a:r>
              <a:rPr lang="en"/>
              <a:t> More train time</a:t>
            </a:r>
            <a:endParaRPr/>
          </a:p>
        </p:txBody>
      </p:sp>
      <p:sp>
        <p:nvSpPr>
          <p:cNvPr id="519" name="Google Shape;519;p57"/>
          <p:cNvSpPr txBox="1"/>
          <p:nvPr>
            <p:ph idx="3" type="subTitle"/>
          </p:nvPr>
        </p:nvSpPr>
        <p:spPr>
          <a:xfrm>
            <a:off x="825075" y="341425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31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184" name="Google Shape;184;p3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ctrTitle"/>
          </p:nvPr>
        </p:nvSpPr>
        <p:spPr>
          <a:xfrm>
            <a:off x="722375" y="1829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25" name="Google Shape;525;p58"/>
          <p:cNvSpPr txBox="1"/>
          <p:nvPr>
            <p:ph idx="1" type="subTitle"/>
          </p:nvPr>
        </p:nvSpPr>
        <p:spPr>
          <a:xfrm>
            <a:off x="722375" y="289075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526" name="Google Shape;526;p58"/>
          <p:cNvCxnSpPr/>
          <p:nvPr/>
        </p:nvCxnSpPr>
        <p:spPr>
          <a:xfrm>
            <a:off x="827275" y="2793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97" name="Google Shape;197;p32"/>
          <p:cNvCxnSpPr>
            <a:stCxn id="198" idx="3"/>
            <a:endCxn id="199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01" name="Google Shape;201;p32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04" name="Google Shape;204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13" name="Google Shape;213;p32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21" name="Google Shape;221;p33"/>
          <p:cNvCxnSpPr>
            <a:stCxn id="222" idx="3"/>
            <a:endCxn id="22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7" name="Google Shape;227;p33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28" name="Google Shape;228;p33"/>
          <p:cNvCxnSpPr>
            <a:stCxn id="223" idx="3"/>
            <a:endCxn id="22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33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31" name="Google Shape;231;p3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34" name="Google Shape;234;p3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43" name="Google Shape;243;p33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51" name="Google Shape;251;p34"/>
          <p:cNvCxnSpPr>
            <a:stCxn id="252" idx="3"/>
            <a:endCxn id="25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068125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7" name="Google Shape;257;p34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8" name="Google Shape;258;p34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9" name="Google Shape;259;p34"/>
          <p:cNvSpPr txBox="1"/>
          <p:nvPr>
            <p:ph idx="4294967295" type="subTitle"/>
          </p:nvPr>
        </p:nvSpPr>
        <p:spPr>
          <a:xfrm flipH="1">
            <a:off x="6637625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Conclusion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60" name="Google Shape;260;p34"/>
          <p:cNvCxnSpPr>
            <a:stCxn id="253" idx="3"/>
            <a:endCxn id="25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4" idx="3"/>
            <a:endCxn id="255" idx="1"/>
          </p:cNvCxnSpPr>
          <p:nvPr/>
        </p:nvCxnSpPr>
        <p:spPr>
          <a:xfrm>
            <a:off x="5948692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34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64" name="Google Shape;264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73" name="Google Shape;273;p3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7307185" y="2962934"/>
            <a:ext cx="328042" cy="361771"/>
            <a:chOff x="-57172600" y="2686375"/>
            <a:chExt cx="289100" cy="318825"/>
          </a:xfrm>
        </p:grpSpPr>
        <p:sp>
          <p:nvSpPr>
            <p:cNvPr id="276" name="Google Shape;276;p3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79" name="Google Shape;279;p3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722375" y="2135225"/>
            <a:ext cx="4845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827275" y="3929438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—Elon Musk, probably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is spook.”</a:t>
            </a:r>
            <a:endParaRPr/>
          </a:p>
        </p:txBody>
      </p:sp>
      <p:cxnSp>
        <p:nvCxnSpPr>
          <p:cNvPr id="295" name="Google Shape;295;p36"/>
          <p:cNvCxnSpPr/>
          <p:nvPr/>
        </p:nvCxnSpPr>
        <p:spPr>
          <a:xfrm>
            <a:off x="827275" y="3087361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869575" y="1374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 flipH="1">
            <a:off x="3697925" y="1449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2" name="Google Shape;302;p37"/>
          <p:cNvCxnSpPr/>
          <p:nvPr/>
        </p:nvCxnSpPr>
        <p:spPr>
          <a:xfrm>
            <a:off x="974650" y="2006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